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4" r:id="rId6"/>
    <p:sldId id="266" r:id="rId7"/>
    <p:sldId id="265" r:id="rId8"/>
    <p:sldId id="268" r:id="rId9"/>
    <p:sldId id="267" r:id="rId10"/>
    <p:sldId id="261" r:id="rId11"/>
    <p:sldId id="271" r:id="rId12"/>
    <p:sldId id="272" r:id="rId13"/>
    <p:sldId id="273" r:id="rId14"/>
    <p:sldId id="274" r:id="rId15"/>
    <p:sldId id="275" r:id="rId16"/>
    <p:sldId id="269" r:id="rId17"/>
    <p:sldId id="276" r:id="rId18"/>
    <p:sldId id="262" r:id="rId19"/>
    <p:sldId id="270" r:id="rId20"/>
    <p:sldId id="263" r:id="rId21"/>
    <p:sldId id="277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02" autoAdjust="0"/>
  </p:normalViewPr>
  <p:slideViewPr>
    <p:cSldViewPr snapToGrid="0" snapToObjects="1">
      <p:cViewPr>
        <p:scale>
          <a:sx n="72" d="100"/>
          <a:sy n="72" d="100"/>
        </p:scale>
        <p:origin x="-2152" y="-6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502943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tabLst/>
              <a:defRPr/>
            </a:pPr>
            <a:r>
              <a:rPr lang="es-AR" sz="11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Some Limitations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429200" y="1275576"/>
            <a:ext cx="6140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599" cy="73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599" cy="309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8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399" cy="151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Oswald"/>
              <a:buNone/>
              <a:defRPr sz="36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hape 19"/>
          <p:cNvCxnSpPr/>
          <p:nvPr/>
        </p:nvCxnSpPr>
        <p:spPr>
          <a:xfrm>
            <a:off x="429200" y="1275576"/>
            <a:ext cx="6140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599" cy="73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899" cy="309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899" cy="309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599" cy="73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hape 28"/>
          <p:cNvCxnSpPr/>
          <p:nvPr/>
        </p:nvCxnSpPr>
        <p:spPr>
          <a:xfrm>
            <a:off x="418675" y="1457787"/>
            <a:ext cx="6140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7999" cy="75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swald"/>
              <a:buNone/>
              <a:defRPr sz="24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618203"/>
            <a:ext cx="2807999" cy="295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2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099" cy="408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Oswald"/>
              <a:buNone/>
              <a:defRPr sz="54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>
              <a:spcBef>
                <a:spcPts val="0"/>
              </a:spcBef>
              <a:buClr>
                <a:schemeClr val="lt1"/>
              </a:buClr>
              <a:buFont typeface="Oswald"/>
              <a:buNone/>
              <a:defRPr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>
              <a:spcBef>
                <a:spcPts val="0"/>
              </a:spcBef>
              <a:buClr>
                <a:schemeClr val="lt1"/>
              </a:buClr>
              <a:buFont typeface="Oswald"/>
              <a:buNone/>
              <a:defRPr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>
              <a:spcBef>
                <a:spcPts val="0"/>
              </a:spcBef>
              <a:buClr>
                <a:schemeClr val="lt1"/>
              </a:buClr>
              <a:buFont typeface="Oswald"/>
              <a:buNone/>
              <a:defRPr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>
              <a:spcBef>
                <a:spcPts val="0"/>
              </a:spcBef>
              <a:buClr>
                <a:schemeClr val="lt1"/>
              </a:buClr>
              <a:buFont typeface="Oswald"/>
              <a:buNone/>
              <a:defRPr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>
              <a:spcBef>
                <a:spcPts val="0"/>
              </a:spcBef>
              <a:buClr>
                <a:schemeClr val="lt1"/>
              </a:buClr>
              <a:buFont typeface="Oswald"/>
              <a:buNone/>
              <a:defRPr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>
              <a:spcBef>
                <a:spcPts val="0"/>
              </a:spcBef>
              <a:buClr>
                <a:schemeClr val="lt1"/>
              </a:buClr>
              <a:buFont typeface="Oswald"/>
              <a:buNone/>
              <a:defRPr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>
              <a:spcBef>
                <a:spcPts val="0"/>
              </a:spcBef>
              <a:buClr>
                <a:schemeClr val="lt1"/>
              </a:buClr>
              <a:buFont typeface="Oswald"/>
              <a:buNone/>
              <a:defRPr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>
              <a:spcBef>
                <a:spcPts val="0"/>
              </a:spcBef>
              <a:buClr>
                <a:schemeClr val="lt1"/>
              </a:buClr>
              <a:buFont typeface="Oswald"/>
              <a:buNone/>
              <a:defRPr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bg>
      <p:bgPr>
        <a:solidFill>
          <a:schemeClr val="dk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175"/>
            <a:ext cx="4572000" cy="51434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" name="Shape 37"/>
          <p:cNvCxnSpPr/>
          <p:nvPr/>
        </p:nvCxnSpPr>
        <p:spPr>
          <a:xfrm>
            <a:off x="5029675" y="4495500"/>
            <a:ext cx="577199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199" cy="178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Oswald"/>
              <a:buNone/>
              <a:defRPr sz="46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4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4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4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4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4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4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4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 algn="ctr">
              <a:spcBef>
                <a:spcPts val="0"/>
              </a:spcBef>
              <a:buClr>
                <a:schemeClr val="lt1"/>
              </a:buClr>
              <a:buFont typeface="Oswald"/>
              <a:buNone/>
              <a:defRPr sz="4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ubTitle" idx="1"/>
          </p:nvPr>
        </p:nvSpPr>
        <p:spPr>
          <a:xfrm>
            <a:off x="265500" y="2921400"/>
            <a:ext cx="4045199" cy="134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rce Code Pro"/>
              <a:buNone/>
              <a:defRPr sz="19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8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swald"/>
              <a:buNone/>
              <a:defRPr sz="21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hape 46"/>
          <p:cNvCxnSpPr/>
          <p:nvPr/>
        </p:nvCxnSpPr>
        <p:spPr>
          <a:xfrm>
            <a:off x="413275" y="2988275"/>
            <a:ext cx="910499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swald"/>
              <a:buNone/>
              <a:defRPr sz="12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1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1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1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1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1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1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1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12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8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s-A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599" cy="73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indent="0">
              <a:spcBef>
                <a:spcPts val="0"/>
              </a:spcBef>
              <a:buClr>
                <a:schemeClr val="dk2"/>
              </a:buClr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599" cy="309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8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buNone/>
              <a:defRPr sz="1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Source Code Pro"/>
              <a:buNone/>
            </a:pPr>
            <a:fld id="{00000000-1234-1234-1234-123412341234}" type="slidenum">
              <a:rPr lang="es-AR"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s-AR" sz="1000" b="0" i="0" u="none" strike="noStrike" cap="none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4" Type="http://schemas.openxmlformats.org/officeDocument/2006/relationships/image" Target="../media/image56.jpeg"/><Relationship Id="rId5" Type="http://schemas.openxmlformats.org/officeDocument/2006/relationships/image" Target="../media/image5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/>
        </p:nvSpPr>
        <p:spPr>
          <a:xfrm>
            <a:off x="0" y="0"/>
            <a:ext cx="9144000" cy="10641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AR" sz="3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 International Mathematical </a:t>
            </a:r>
          </a:p>
          <a:p>
            <a:pPr lvl="0">
              <a:spcBef>
                <a:spcPts val="0"/>
              </a:spcBef>
              <a:buNone/>
            </a:pPr>
            <a:r>
              <a:rPr lang="es-AR" sz="3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Modeling Challenge 2017</a:t>
            </a:r>
          </a:p>
        </p:txBody>
      </p:sp>
      <p:sp>
        <p:nvSpPr>
          <p:cNvPr id="57" name="Shape 57"/>
          <p:cNvSpPr txBox="1"/>
          <p:nvPr/>
        </p:nvSpPr>
        <p:spPr>
          <a:xfrm>
            <a:off x="0" y="4079400"/>
            <a:ext cx="9144000" cy="10641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23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Simon Lhez, Tomás Popowsky, Andrés Amaya and Andrés Eskenazi</a:t>
            </a:r>
            <a:r>
              <a:rPr lang="es-AR" sz="30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lang="es-AR" sz="21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St Andrew’s Scots School, Buenos Aires, Argentina</a:t>
            </a:r>
          </a:p>
        </p:txBody>
      </p:sp>
      <p:pic>
        <p:nvPicPr>
          <p:cNvPr id="58" name="Shape 58" descr="201204-w-best-worst-airports-philadelphia_0.jpg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64100"/>
            <a:ext cx="2661299" cy="153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 descr="Hong-Kong-International-Airport.jpg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1300" y="1064100"/>
            <a:ext cx="4541947" cy="30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Shape 60" descr="Incehon(3).jpg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03799"/>
            <a:ext cx="2661300" cy="148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 descr="maxresdefault.jpg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3250" y="2594074"/>
            <a:ext cx="1940748" cy="14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8100" y="0"/>
            <a:ext cx="2595900" cy="27624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/>
        </p:nvSpPr>
        <p:spPr>
          <a:xfrm>
            <a:off x="0" y="0"/>
            <a:ext cx="9144000" cy="607200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Index of Contents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5692575" y="607200"/>
            <a:ext cx="3451500" cy="45363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Problem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Approach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Our Assumptions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Main </a:t>
            </a:r>
            <a:r>
              <a:rPr lang="es-AR" sz="2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Variables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Dividing the World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Database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Mini Algorithms and weights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Algorithm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Results</a:t>
            </a:r>
          </a:p>
          <a:p>
            <a:pPr marL="914400" lvl="0" indent="-355600" rtl="0">
              <a:lnSpc>
                <a:spcPct val="11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mata"/>
              <a:buAutoNum type="arabicParenR"/>
            </a:pPr>
            <a:r>
              <a:rPr lang="es-AR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Evaluation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69" name="Shape 69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28575"/>
            <a:ext cx="3048574" cy="191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7200"/>
            <a:ext cx="5692575" cy="262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575" y="3228575"/>
            <a:ext cx="2644000" cy="19149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ight Triangle 1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1) Problem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78" name="Shape 78"/>
          <p:cNvSpPr txBox="1"/>
          <p:nvPr/>
        </p:nvSpPr>
        <p:spPr>
          <a:xfrm>
            <a:off x="5692575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Our interpretation: </a:t>
            </a:r>
          </a:p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“</a:t>
            </a:r>
            <a:r>
              <a:rPr lang="es-AR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if you have delegates from all over the world, where should your hold a conference to </a:t>
            </a:r>
            <a:r>
              <a:rPr lang="es-AR" sz="2000" b="1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minimise</a:t>
            </a:r>
            <a:r>
              <a:rPr lang="es-AR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 the </a:t>
            </a: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amount </a:t>
            </a:r>
            <a:r>
              <a:rPr lang="es-AR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of </a:t>
            </a:r>
            <a:r>
              <a:rPr lang="es-AR" sz="2000" b="1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jet-lag</a:t>
            </a:r>
            <a:r>
              <a:rPr lang="es-AR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 suffered by the participants?”</a:t>
            </a: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" name="Picture 1" descr="Screen Shot 2017-07-21 at 5.26.03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508" y="586500"/>
            <a:ext cx="5713083" cy="3573788"/>
          </a:xfrm>
          <a:prstGeom prst="rect">
            <a:avLst/>
          </a:prstGeom>
        </p:spPr>
      </p:pic>
      <p:pic>
        <p:nvPicPr>
          <p:cNvPr id="76" name="Shape 76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400" y="3127441"/>
            <a:ext cx="3450600" cy="2016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60288"/>
            <a:ext cx="1624673" cy="9832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4673" y="4160288"/>
            <a:ext cx="1747932" cy="983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2604" y="4160287"/>
            <a:ext cx="2320795" cy="983213"/>
          </a:xfrm>
          <a:prstGeom prst="rect">
            <a:avLst/>
          </a:prstGeom>
        </p:spPr>
      </p:pic>
      <p:sp>
        <p:nvSpPr>
          <p:cNvPr id="11" name="Right Triangle 10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2) Approach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96" name="Shape 96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500"/>
            <a:ext cx="5692575" cy="273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24900"/>
            <a:ext cx="2966950" cy="181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950" y="3324823"/>
            <a:ext cx="2725500" cy="18186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 txBox="1"/>
          <p:nvPr/>
        </p:nvSpPr>
        <p:spPr>
          <a:xfrm>
            <a:off x="5692575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In our 5 day week, we decided to divide tasks, for: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AutoNum type="arabicParenR"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Research </a:t>
            </a:r>
          </a:p>
          <a:p>
            <a:pPr marL="457200" lvl="0" indent="-457200" rtl="0">
              <a:lnSpc>
                <a:spcPct val="50000"/>
              </a:lnSpc>
              <a:spcBef>
                <a:spcPts val="0"/>
              </a:spcBef>
              <a:buAutoNum type="arabicParenR"/>
            </a:pPr>
            <a:endParaRPr lang="en-US" sz="2000" dirty="0" smtClean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AutoNum type="arabicParenR"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Mathematics and the Algorithm</a:t>
            </a: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Time was running out!</a:t>
            </a: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7" name="Shape 79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400" y="3324900"/>
            <a:ext cx="3451500" cy="18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ight Triangle 7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5692575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There are 5 main assumptions we made that enabled us to produce our algorithm: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Big City/Capital</a:t>
            </a: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56 Regions of the World (seen later on)</a:t>
            </a: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Weighted Participants</a:t>
            </a: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Sine curve daylight</a:t>
            </a: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Business/First Class</a:t>
            </a: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85" name="Shape 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6000" y="586500"/>
            <a:ext cx="1966500" cy="192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6500"/>
            <a:ext cx="1462200" cy="192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2200" y="556650"/>
            <a:ext cx="2263800" cy="19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1100" y="2512800"/>
            <a:ext cx="2051400" cy="26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14000"/>
            <a:ext cx="3642000" cy="26307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3</a:t>
            </a: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) Our Assumptions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9" name="Right Triangle 8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021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5692575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Out of all of the factors that affect our jetlag, we decided to focus on the main four:</a:t>
            </a:r>
          </a:p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Daylight Hours</a:t>
            </a: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Latitude and Longitude</a:t>
            </a: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Time Zone</a:t>
            </a: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Altitude</a:t>
            </a:r>
          </a:p>
          <a:p>
            <a:pPr marL="457200" lvl="0" indent="-4572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AutoNum type="arabicParenR"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Other factors like sleep, diet, age are difficult to model mathematically</a:t>
            </a: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4) Main Variables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499"/>
            <a:ext cx="2937981" cy="19916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7981" y="586499"/>
            <a:ext cx="2754593" cy="1991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40763"/>
            <a:ext cx="2931049" cy="23027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7981" y="2840763"/>
            <a:ext cx="2754593" cy="2319801"/>
          </a:xfrm>
          <a:prstGeom prst="rect">
            <a:avLst/>
          </a:prstGeom>
        </p:spPr>
      </p:pic>
      <p:sp>
        <p:nvSpPr>
          <p:cNvPr id="9" name="Right Triangle 8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6" name="Shape 90"/>
          <p:cNvSpPr txBox="1"/>
          <p:nvPr/>
        </p:nvSpPr>
        <p:spPr>
          <a:xfrm>
            <a:off x="0" y="2578163"/>
            <a:ext cx="5692574" cy="262599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</p:spTree>
    <p:extLst>
      <p:ext uri="{BB962C8B-B14F-4D97-AF65-F5344CB8AC3E}">
        <p14:creationId xmlns:p14="http://schemas.microsoft.com/office/powerpoint/2010/main" val="309578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5692575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We assumed the world could be divided into 56 regions, each one with a main city, that would be representative of each and every corner!</a:t>
            </a: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000090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5) Dividing the World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10" name="Imagen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2712785"/>
            <a:ext cx="5692575" cy="24307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9" name="Right Triangle 8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grpSp>
        <p:nvGrpSpPr>
          <p:cNvPr id="11" name="Agrupar 47"/>
          <p:cNvGrpSpPr/>
          <p:nvPr/>
        </p:nvGrpSpPr>
        <p:grpSpPr>
          <a:xfrm>
            <a:off x="0" y="580225"/>
            <a:ext cx="5692574" cy="2107330"/>
            <a:chOff x="0" y="-158115"/>
            <a:chExt cx="6880225" cy="3023235"/>
          </a:xfrm>
          <a:extLst>
            <a:ext uri="{0CCBE362-F206-4b92-989A-16890622DB6E}">
              <ma14:wrappingTextBoxFlag xmlns:ma14="http://schemas.microsoft.com/office/mac/drawingml/2011/main"/>
            </a:ext>
          </a:extLst>
        </p:grpSpPr>
        <p:pic>
          <p:nvPicPr>
            <p:cNvPr id="12" name="Imagen 11" descr="https://lh3.googleusercontent.com/XJuHhTZ_Vv3SfvE2kNx-8hbVL_shdeTdaZ4An8DWHDOjQ71_IA9qsPPdYOknvJzlNNtacxUSVcvhsqh0OYKCWBjXmnsgD2t-zrH8S4yS_9hr51PpCYgMXmJhFMlkuB1cDbtGrws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-158115"/>
              <a:ext cx="6880225" cy="302323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  <a:ext uri="{FAA26D3D-D897-4be2-8F04-BA451C77F1D7}">
                <ma14:placeholderFlag xmlns:ma14="http://schemas.microsoft.com/office/mac/drawingml/2011/main"/>
              </a:ext>
            </a:extLst>
          </p:spPr>
        </p:pic>
        <p:sp>
          <p:nvSpPr>
            <p:cNvPr id="13" name="Cuadro de texto 42"/>
            <p:cNvSpPr txBox="1"/>
            <p:nvPr/>
          </p:nvSpPr>
          <p:spPr>
            <a:xfrm>
              <a:off x="348603" y="2007869"/>
              <a:ext cx="1143001" cy="571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1200" dirty="0">
                  <a:effectLst/>
                  <a:latin typeface="Georgia"/>
                  <a:ea typeface="ＭＳ 明朝"/>
                  <a:cs typeface="Times New Roman"/>
                </a:rPr>
                <a:t>Location of each city in the world</a:t>
              </a:r>
              <a:endParaRPr lang="en-US" sz="1200" dirty="0">
                <a:effectLst/>
                <a:ea typeface="ＭＳ 明朝"/>
                <a:cs typeface="Times New Roman"/>
              </a:endParaRPr>
            </a:p>
          </p:txBody>
        </p:sp>
        <p:grpSp>
          <p:nvGrpSpPr>
            <p:cNvPr id="14" name="Agrupar 43"/>
            <p:cNvGrpSpPr/>
            <p:nvPr/>
          </p:nvGrpSpPr>
          <p:grpSpPr>
            <a:xfrm>
              <a:off x="6287135" y="7620"/>
              <a:ext cx="342900" cy="790575"/>
              <a:chOff x="0" y="0"/>
              <a:chExt cx="342900" cy="790575"/>
            </a:xfrm>
          </p:grpSpPr>
          <p:sp>
            <p:nvSpPr>
              <p:cNvPr id="15" name="Cuadro de texto 14"/>
              <p:cNvSpPr txBox="1"/>
              <p:nvPr/>
            </p:nvSpPr>
            <p:spPr>
              <a:xfrm>
                <a:off x="0" y="114300"/>
                <a:ext cx="342900" cy="676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/>
                </a:ext>
              </a:extLst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sz="1200">
                    <a:effectLst/>
                    <a:latin typeface="Georgia"/>
                    <a:ea typeface="ＭＳ 明朝"/>
                    <a:cs typeface="Times New Roman"/>
                  </a:rPr>
                  <a:t>N</a:t>
                </a:r>
                <a:endParaRPr lang="en-US" sz="1200">
                  <a:effectLst/>
                  <a:ea typeface="ＭＳ 明朝"/>
                  <a:cs typeface="Times New Roman"/>
                </a:endParaRPr>
              </a:p>
            </p:txBody>
          </p:sp>
          <p:cxnSp>
            <p:nvCxnSpPr>
              <p:cNvPr id="16" name="Conector recto de flecha 45"/>
              <p:cNvCxnSpPr/>
              <p:nvPr/>
            </p:nvCxnSpPr>
            <p:spPr>
              <a:xfrm flipV="1">
                <a:off x="0" y="0"/>
                <a:ext cx="0" cy="34290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Picture 1" descr="Screen Shot 2017-07-21 at 8.05.57 PM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600" y="2439051"/>
            <a:ext cx="2946793" cy="222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5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5692575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Now that the world was divided (archaically), we could begin to make a large Excel database where we searched for each city each one of the main four variables that affect Jetlag!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Important Notes:</a:t>
            </a:r>
          </a:p>
          <a:p>
            <a:pPr marL="342900" lvl="0" indent="-3429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Char char="•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Altitude is in meters</a:t>
            </a:r>
          </a:p>
          <a:p>
            <a:pPr marL="342900" lvl="0" indent="-3429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Char char="•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Lat/Long in decimals</a:t>
            </a:r>
          </a:p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6) Database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11" name="Imagen 16" descr="Macintosh HD:Users:compumundo:Desktop:Captura de pantalla 2017-04-28 a la(s) 08.08.39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586500"/>
            <a:ext cx="5692575" cy="4557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9" name="Right Triangle 8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660066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12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5692575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In essence, we created 4 small algorithms that run for each different variable. Hence, the result is a combination of all of these!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Each mini algorithm has the same weight (25 percent) so these are equally important. Nonetheless, this can be changed, depending on the IMMC requirements! </a:t>
            </a: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7</a:t>
            </a: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) Mini Algorithms and Weights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10" name="Shape 10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961910" y="-369386"/>
            <a:ext cx="3774778" cy="568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90"/>
          <p:cNvSpPr txBox="1"/>
          <p:nvPr/>
        </p:nvSpPr>
        <p:spPr>
          <a:xfrm>
            <a:off x="6023" y="4463763"/>
            <a:ext cx="5686552" cy="67973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s-AR" sz="3000" dirty="0">
              <a:ln>
                <a:solidFill>
                  <a:srgbClr val="800000"/>
                </a:solidFill>
              </a:ln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9" name="Right Triangle 8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24" y="4438020"/>
            <a:ext cx="5686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manta"/>
                <a:cs typeface="Armanta"/>
              </a:rPr>
              <a:t>Main Equation is Large Algorithm = ∑ Mini Algorithms</a:t>
            </a:r>
            <a:endParaRPr lang="en-US" sz="2000" dirty="0">
              <a:solidFill>
                <a:schemeClr val="bg1"/>
              </a:solidFill>
              <a:latin typeface="Armanta"/>
              <a:cs typeface="Armanta"/>
            </a:endParaRPr>
          </a:p>
        </p:txBody>
      </p:sp>
    </p:spTree>
    <p:extLst>
      <p:ext uri="{BB962C8B-B14F-4D97-AF65-F5344CB8AC3E}">
        <p14:creationId xmlns:p14="http://schemas.microsoft.com/office/powerpoint/2010/main" val="1033833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8</a:t>
            </a: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) The Algorithm – Jetlag Index 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To measure how Jetlagged a city could potentially be for the assisting participants, we created the Jetlag Index.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None/>
            </a:pPr>
            <a:endParaRPr lang="en-US"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This is a value that ranges from 0 to 100, where the closer to 100 means the city is better to held the conference at!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None/>
            </a:pPr>
            <a:endParaRPr lang="en-US"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We will see how the index is computed…</a:t>
            </a: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500"/>
            <a:ext cx="5686550" cy="31997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95778"/>
            <a:ext cx="2677852" cy="15477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7852" y="3595779"/>
            <a:ext cx="3008698" cy="1573114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Mini Algorithm N1 – Latitude and Longitude 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Basic algorithm procedure:</a:t>
            </a:r>
          </a:p>
          <a:p>
            <a:pPr lvl="1">
              <a:lnSpc>
                <a:spcPct val="50000"/>
              </a:lnSpc>
            </a:pPr>
            <a:endParaRPr lang="en-US"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342900" lvl="0" indent="-342900" rtl="0">
              <a:spcBef>
                <a:spcPts val="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We took the averages of </a:t>
            </a:r>
            <a:r>
              <a:rPr lang="en-US" sz="2000" dirty="0" err="1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Lat</a:t>
            </a: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/Long</a:t>
            </a:r>
          </a:p>
          <a:p>
            <a:pPr marL="342900" lvl="0" indent="-342900" rtl="0">
              <a:spcBef>
                <a:spcPts val="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Defined a </a:t>
            </a:r>
            <a:r>
              <a:rPr lang="en-US" sz="2000" dirty="0" err="1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paramenter</a:t>
            </a: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X, which is the +/- margin of spread from the algorithm</a:t>
            </a:r>
          </a:p>
          <a:p>
            <a:pPr marL="342900" lvl="0" indent="-342900" rtl="0">
              <a:spcBef>
                <a:spcPts val="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If a city in the database is inside these margins, then we add 25 to its Jetlag Index</a:t>
            </a: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6" name="Imagen 18" descr="Macintosh HD:Users:compumundo:Desktop:Captura de pantalla 2017-04-28 a la(s) 08.29.18.pn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86500"/>
            <a:ext cx="5686550" cy="15783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8" name="Imagen 20" descr="Macintosh HD:Users:compumundo:Desktop:Captura de pantalla 2017-04-28 a la(s) 08.29.18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404514"/>
            <a:ext cx="5686550" cy="27389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10" name="Shape 104"/>
          <p:cNvSpPr txBox="1"/>
          <p:nvPr/>
        </p:nvSpPr>
        <p:spPr>
          <a:xfrm>
            <a:off x="0" y="2164847"/>
            <a:ext cx="5686550" cy="239667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93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Mini Algorithm N2 – Daylight Hours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Same procedure than before</a:t>
            </a:r>
          </a:p>
          <a:p>
            <a:pPr marL="457200" lvl="0" indent="-355600" rtl="0">
              <a:lnSpc>
                <a:spcPct val="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s-AR" sz="2000" dirty="0" smtClean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Daylight was modelled with the following sine curve:</a:t>
            </a: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s-AR" sz="2000" dirty="0" smtClean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101600" lvl="0" rtl="0">
              <a:lnSpc>
                <a:spcPct val="50000"/>
              </a:lnSpc>
              <a:spcBef>
                <a:spcPts val="0"/>
              </a:spcBef>
              <a:buClr>
                <a:schemeClr val="lt1"/>
              </a:buClr>
              <a:buSzPct val="100000"/>
            </a:pPr>
            <a:endParaRPr lang="es-AR" sz="2000" dirty="0" smtClean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101600"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Where A is amplitude, B is the desired period, C the left shift, D the upwards shift, and x is month</a:t>
            </a:r>
          </a:p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endParaRPr sz="2000" dirty="0" smtClean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7" name="Imagen 21" descr="Macintosh HD:Users:compumundo:Desktop:Captura de pantalla 2017-04-28 a la(s) 08.29.18.pn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86500"/>
            <a:ext cx="5686550" cy="4557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5" name="Right Triangle 4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pic>
        <p:nvPicPr>
          <p:cNvPr id="2" name="Picture 1" descr="Screen Shot 2017-07-21 at 8.43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6734" y="2786843"/>
            <a:ext cx="1851141" cy="56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6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Mini Algorithm N3 – Time Zones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Same procedure than before</a:t>
            </a:r>
          </a:p>
          <a:p>
            <a:pPr marL="457200" lvl="0" indent="-355600" rtl="0">
              <a:lnSpc>
                <a:spcPct val="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Some Formulae:</a:t>
            </a: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101600"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1) Sine</a:t>
            </a: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s-AR" sz="2000" dirty="0" smtClean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101600" lvl="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2) Look Up</a:t>
            </a: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endParaRPr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7" name="Imagen 23" descr="Macintosh HD:Users:compumundo:Desktop:Captura de pantalla 2017-04-28 a la(s) 08.29.29.pn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86500"/>
            <a:ext cx="5686550" cy="4563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5" name="Right Triangle 4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518" y="2749550"/>
            <a:ext cx="3089275" cy="355600"/>
          </a:xfrm>
          <a:prstGeom prst="rect">
            <a:avLst/>
          </a:prstGeom>
        </p:spPr>
      </p:pic>
      <p:pic>
        <p:nvPicPr>
          <p:cNvPr id="9" name="Imagen 6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4788" y="3780128"/>
            <a:ext cx="6000005" cy="658973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4250119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Mini Algorithm N4 – Altitude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Same procedure than before</a:t>
            </a:r>
          </a:p>
          <a:p>
            <a:pPr marL="457200" lvl="0" indent="-355600" rtl="0">
              <a:lnSpc>
                <a:spcPct val="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n-US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Each one of the mini algorithms weights can be changed</a:t>
            </a:r>
          </a:p>
          <a:p>
            <a:pPr marL="457200" lvl="0" indent="-355600" rtl="0">
              <a:lnSpc>
                <a:spcPct val="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endParaRPr lang="en-US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457200" lvl="0" indent="-355600" rtl="0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mata"/>
              <a:buChar char="●"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The X parameters can be made tighter or more flexible as well</a:t>
            </a: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7" name="Imagen 24" descr="Macintosh HD:Users:compumundo:Desktop:Captura de pantalla 2017-04-28 a la(s) 08.29.35.pn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86500"/>
            <a:ext cx="5686550" cy="4557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5" name="Right Triangle 4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584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Jetlag Index Results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All in all, after running the four mini algorithms, all the weights adds up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None/>
            </a:pPr>
            <a:endParaRPr lang="en-US"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 final values are displayed automatically in the Jetlag Index table, and each city/region is ordered from largest (100 – the best) to smallest (0 – the worst)</a:t>
            </a: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6" name="Imagen 27" descr="Macintosh HD:Users:compumundo:Desktop:Captura de pantalla 2017-04-28 a la(s) 08.29.45.pn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86499"/>
            <a:ext cx="5686550" cy="4557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5" name="Right Triangle 4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815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9) Results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These were our results for each case study:</a:t>
            </a:r>
          </a:p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1) Small Meeting: The algorithm returned Beijing and Tokyo with a Jetlag Index of 100</a:t>
            </a:r>
            <a:endParaRPr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lang="en-US" sz="2000" dirty="0" smtClean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2) Large </a:t>
            </a:r>
            <a:r>
              <a:rPr lang="en-US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Meeting: The algorithm returned </a:t>
            </a: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Istanbul with </a:t>
            </a:r>
            <a:r>
              <a:rPr lang="en-US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a Jetlag Index of 100</a:t>
            </a: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399" y="586500"/>
            <a:ext cx="1408151" cy="7894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399" y="1375948"/>
            <a:ext cx="1408151" cy="8682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399" y="4094363"/>
            <a:ext cx="1408151" cy="9330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399" y="2244213"/>
            <a:ext cx="1408151" cy="8878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398" y="3132032"/>
            <a:ext cx="1408151" cy="962331"/>
          </a:xfrm>
          <a:prstGeom prst="rect">
            <a:avLst/>
          </a:prstGeom>
        </p:spPr>
      </p:pic>
      <p:pic>
        <p:nvPicPr>
          <p:cNvPr id="2" name="Picture 1" descr="Screen Shot 2017-07-21 at 8.53.40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86500"/>
            <a:ext cx="4278400" cy="4555187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243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9) Results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These maps display the visual representation of the routes of the that would be eventually operated to arrive to the conference regions determined by our Algorithm!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The one above is for the small meeting, while the one below is for the large meeting!</a:t>
            </a:r>
            <a:endParaRPr lang="en-US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500"/>
            <a:ext cx="5686550" cy="23359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22408"/>
            <a:ext cx="5686550" cy="2221092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364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86500"/>
            <a:ext cx="5686500" cy="455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568650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A complex spreadsheet and a 4000 word report</a:t>
            </a: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6500" y="1372725"/>
            <a:ext cx="3451497" cy="37707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104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Solution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7" name="Right Triangle 6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Some Ideas to discuss:</a:t>
            </a:r>
          </a:p>
          <a:p>
            <a:pPr marL="342900" lvl="0" indent="-34290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342900" lvl="0" indent="-342900" rtl="0">
              <a:spcBef>
                <a:spcPts val="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Reliability and Assumptions</a:t>
            </a:r>
          </a:p>
          <a:p>
            <a:pPr marL="342900" lvl="0" indent="-34290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342900" lvl="0" indent="-342900" rtl="0">
              <a:spcBef>
                <a:spcPts val="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X parameters, weights flexibility</a:t>
            </a:r>
          </a:p>
          <a:p>
            <a:pPr marL="342900" lvl="0" indent="-34290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Further Investigation:</a:t>
            </a:r>
          </a:p>
          <a:p>
            <a:pPr marL="342900" lvl="0" indent="-342900" rtl="0">
              <a:spcBef>
                <a:spcPts val="0"/>
              </a:spcBef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marL="342900" lvl="0" indent="-342900" rtl="0">
              <a:spcBef>
                <a:spcPts val="0"/>
              </a:spcBef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D</a:t>
            </a:r>
            <a:r>
              <a:rPr lang="en-US" sz="2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iet, flight direction, mean temperatures, XYZ coordinates, more regions, flight costs!</a:t>
            </a: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5" name="Shape 112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10) Evaluation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500"/>
            <a:ext cx="5686550" cy="22340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20501"/>
            <a:ext cx="5686550" cy="2357205"/>
          </a:xfrm>
          <a:prstGeom prst="rect">
            <a:avLst/>
          </a:prstGeom>
        </p:spPr>
      </p:pic>
      <p:sp>
        <p:nvSpPr>
          <p:cNvPr id="6" name="Right Triangle 5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391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Acknowledgements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120" name="Shape 120" descr="virgin-australia-announces-an-order-for-23-737-maxs.jpg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05350"/>
            <a:ext cx="3582475" cy="21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 txBox="1"/>
          <p:nvPr/>
        </p:nvSpPr>
        <p:spPr>
          <a:xfrm>
            <a:off x="5686550" y="586500"/>
            <a:ext cx="345150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Firstly, we thank our school </a:t>
            </a:r>
            <a:r>
              <a:rPr lang="es-AR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for providing us with the space and time to do the </a:t>
            </a: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project!</a:t>
            </a: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50000"/>
              </a:lnSpc>
              <a:spcBef>
                <a:spcPts val="0"/>
              </a:spcBef>
              <a:buNone/>
            </a:pPr>
            <a:endParaRPr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Also, special </a:t>
            </a:r>
            <a:r>
              <a:rPr lang="es-AR" sz="2000" dirty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thanks to all of the maths </a:t>
            </a: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department, specially to Mark and James!</a:t>
            </a:r>
          </a:p>
          <a:p>
            <a:pPr lvl="0" rtl="0">
              <a:lnSpc>
                <a:spcPct val="50000"/>
              </a:lnSpc>
              <a:spcBef>
                <a:spcPts val="0"/>
              </a:spcBef>
              <a:buNone/>
            </a:pP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2000" dirty="0" smtClean="0">
                <a:solidFill>
                  <a:schemeClr val="lt1"/>
                </a:solidFill>
                <a:latin typeface="Armata"/>
                <a:ea typeface="Armata"/>
                <a:cs typeface="Armata"/>
                <a:sym typeface="Armata"/>
              </a:rPr>
              <a:t>Last but not least, our infinite thanks to COMAP and the IMMC!</a:t>
            </a:r>
            <a:endParaRPr lang="es-AR"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122" name="Shape 122" descr="Sydney-Airport-T1-11-1024x681.jpg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2475" y="3005150"/>
            <a:ext cx="2104074" cy="21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 descr="Air-New-Zealand.jpg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499"/>
            <a:ext cx="5686549" cy="2418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ight Triangle 6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rgbClr val="660066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/>
        </p:nvSpPr>
        <p:spPr>
          <a:xfrm>
            <a:off x="0" y="0"/>
            <a:ext cx="9144000" cy="5865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AR" sz="3000" dirty="0" smtClean="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Sources</a:t>
            </a:r>
            <a:endParaRPr lang="es-AR" sz="3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0" y="586500"/>
            <a:ext cx="9138050" cy="45570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chemeClr val="lt1"/>
              </a:solidFill>
              <a:latin typeface="Armata"/>
              <a:ea typeface="Armata"/>
              <a:cs typeface="Armata"/>
              <a:sym typeface="Armata"/>
            </a:endParaRP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75278" y="691738"/>
            <a:ext cx="6004200" cy="3963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http://www.nhs.uk/Conditions/Jet-lag/Pages/</a:t>
            </a:r>
            <a:r>
              <a:rPr lang="en-GB" i="1" dirty="0" smtClean="0">
                <a:solidFill>
                  <a:srgbClr val="FFFFFF"/>
                </a:solidFill>
                <a:latin typeface="Armata"/>
                <a:cs typeface="Armata"/>
              </a:rPr>
              <a:t>Symptoms.aspx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http://www.medicalnewstoday.com/articles/165339.</a:t>
            </a:r>
            <a:r>
              <a:rPr lang="en-GB" i="1" dirty="0" smtClean="0">
                <a:solidFill>
                  <a:srgbClr val="FFFFFF"/>
                </a:solidFill>
                <a:latin typeface="Armata"/>
                <a:cs typeface="Armata"/>
              </a:rPr>
              <a:t>php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https://</a:t>
            </a:r>
            <a:r>
              <a:rPr lang="en-GB" i="1" dirty="0" err="1">
                <a:solidFill>
                  <a:srgbClr val="FFFFFF"/>
                </a:solidFill>
                <a:latin typeface="Armata"/>
                <a:cs typeface="Armata"/>
              </a:rPr>
              <a:t>en.wikipedia.org</a:t>
            </a: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/wiki/</a:t>
            </a:r>
            <a:r>
              <a:rPr lang="en-GB" i="1" dirty="0" err="1" smtClean="0">
                <a:solidFill>
                  <a:srgbClr val="FFFFFF"/>
                </a:solidFill>
                <a:latin typeface="Armata"/>
                <a:cs typeface="Armata"/>
              </a:rPr>
              <a:t>Jet_lag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http://www.foxnews.com/travel/2014/11/17/key-factors-that-affect-jet-</a:t>
            </a:r>
            <a:r>
              <a:rPr lang="en-GB" i="1" dirty="0" err="1" smtClean="0">
                <a:solidFill>
                  <a:srgbClr val="FFFFFF"/>
                </a:solidFill>
                <a:latin typeface="Armata"/>
                <a:cs typeface="Armata"/>
              </a:rPr>
              <a:t>lag.html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https://www.timeanddate.com/</a:t>
            </a:r>
            <a:r>
              <a:rPr lang="en-GB" i="1" dirty="0" smtClean="0">
                <a:solidFill>
                  <a:srgbClr val="FFFFFF"/>
                </a:solidFill>
                <a:latin typeface="Armata"/>
                <a:cs typeface="Armata"/>
              </a:rPr>
              <a:t>sun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http://</a:t>
            </a:r>
            <a:r>
              <a:rPr lang="en-GB" i="1" dirty="0" err="1" smtClean="0">
                <a:solidFill>
                  <a:srgbClr val="FFFFFF"/>
                </a:solidFill>
                <a:latin typeface="Armata"/>
                <a:cs typeface="Armata"/>
              </a:rPr>
              <a:t>www.jetlagrooster.com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http://www.medicinenet.com/jet_lag/</a:t>
            </a:r>
            <a:r>
              <a:rPr lang="en-GB" i="1" dirty="0" err="1" smtClean="0">
                <a:solidFill>
                  <a:srgbClr val="FFFFFF"/>
                </a:solidFill>
                <a:latin typeface="Armata"/>
                <a:cs typeface="Armata"/>
              </a:rPr>
              <a:t>article.htm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http://www.health.com/health/gallery/0,,20322187,00.</a:t>
            </a:r>
            <a:r>
              <a:rPr lang="en-GB" i="1" dirty="0" smtClean="0">
                <a:solidFill>
                  <a:srgbClr val="FFFFFF"/>
                </a:solidFill>
                <a:latin typeface="Armata"/>
                <a:cs typeface="Armata"/>
              </a:rPr>
              <a:t>html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http://www.timetemperature.com/time-zone-maps/world-time-zone-</a:t>
            </a:r>
            <a:r>
              <a:rPr lang="en-GB" i="1" dirty="0" err="1" smtClean="0">
                <a:solidFill>
                  <a:srgbClr val="FFFFFF"/>
                </a:solidFill>
                <a:latin typeface="Armata"/>
                <a:cs typeface="Armata"/>
              </a:rPr>
              <a:t>map.shtml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http://</a:t>
            </a:r>
            <a:r>
              <a:rPr lang="en-GB" i="1" dirty="0" err="1" smtClean="0">
                <a:solidFill>
                  <a:srgbClr val="FFFFFF"/>
                </a:solidFill>
                <a:latin typeface="Armata"/>
                <a:cs typeface="Armata"/>
              </a:rPr>
              <a:t>everytimezone.com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 lvl="0"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https://www.geovista.psu.edu/grants/MapStatsKids/MSK_portal/</a:t>
            </a:r>
            <a:r>
              <a:rPr lang="en-GB" i="1" dirty="0" err="1" smtClean="0">
                <a:solidFill>
                  <a:srgbClr val="FFFFFF"/>
                </a:solidFill>
                <a:latin typeface="Armata"/>
                <a:cs typeface="Armata"/>
              </a:rPr>
              <a:t>concepts_latlg.html</a:t>
            </a:r>
            <a:endParaRPr lang="en-US" dirty="0">
              <a:solidFill>
                <a:srgbClr val="FFFFFF"/>
              </a:solidFill>
              <a:latin typeface="Armata"/>
              <a:cs typeface="Armata"/>
            </a:endParaRPr>
          </a:p>
          <a:p>
            <a:pPr>
              <a:lnSpc>
                <a:spcPct val="120000"/>
              </a:lnSpc>
            </a:pP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https://www-</a:t>
            </a:r>
            <a:r>
              <a:rPr lang="en-GB" i="1" dirty="0" err="1">
                <a:solidFill>
                  <a:srgbClr val="FFFFFF"/>
                </a:solidFill>
                <a:latin typeface="Armata"/>
                <a:cs typeface="Armata"/>
              </a:rPr>
              <a:t>istp.gsfc.nasa.gov</a:t>
            </a:r>
            <a:r>
              <a:rPr lang="en-GB" i="1" dirty="0">
                <a:solidFill>
                  <a:srgbClr val="FFFFFF"/>
                </a:solidFill>
                <a:latin typeface="Armata"/>
                <a:cs typeface="Armata"/>
              </a:rPr>
              <a:t>/stargaze/</a:t>
            </a:r>
            <a:r>
              <a:rPr lang="en-GB" i="1" dirty="0" err="1">
                <a:solidFill>
                  <a:srgbClr val="FFFFFF"/>
                </a:solidFill>
                <a:latin typeface="Armata"/>
                <a:cs typeface="Armata"/>
              </a:rPr>
              <a:t>Slatlong.htmgo</a:t>
            </a:r>
            <a:r>
              <a:rPr lang="en-US" dirty="0">
                <a:solidFill>
                  <a:srgbClr val="FFFFFF"/>
                </a:solidFill>
                <a:latin typeface="Armata"/>
                <a:cs typeface="Armata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68574"/>
            <a:ext cx="2809384" cy="1474926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0" y="4713135"/>
            <a:ext cx="9144074" cy="430365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010661"/>
            <a:ext cx="2809384" cy="1657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500"/>
            <a:ext cx="2809383" cy="144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03531"/>
      </p:ext>
    </p:extLst>
  </p:cSld>
  <p:clrMapOvr>
    <a:masterClrMapping/>
  </p:clrMapOvr>
  <p:transition xmlns:p14="http://schemas.microsoft.com/office/powerpoint/2010/main" spd="slow">
    <p:fade/>
  </p:transition>
</p:sld>
</file>

<file path=ppt/theme/theme1.xml><?xml version="1.0" encoding="utf-8"?>
<a:theme xmlns:a="http://schemas.openxmlformats.org/drawingml/2006/main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965</Words>
  <Application>Microsoft Macintosh PowerPoint</Application>
  <PresentationFormat>On-screen Show (16:9)</PresentationFormat>
  <Paragraphs>138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modern-writer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mac</cp:lastModifiedBy>
  <cp:revision>24</cp:revision>
  <dcterms:modified xsi:type="dcterms:W3CDTF">2017-07-22T00:29:41Z</dcterms:modified>
</cp:coreProperties>
</file>